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64" r:id="rId6"/>
    <p:sldId id="265" r:id="rId7"/>
    <p:sldId id="259" r:id="rId8"/>
    <p:sldId id="260" r:id="rId9"/>
    <p:sldId id="261" r:id="rId10"/>
    <p:sldId id="262" r:id="rId11"/>
    <p:sldId id="263" r:id="rId12"/>
    <p:sldId id="257" r:id="rId13"/>
    <p:sldId id="25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ssa Cruz" initials="MC" lastIdx="1" clrIdx="0">
    <p:extLst>
      <p:ext uri="{19B8F6BF-5375-455C-9EA6-DF929625EA0E}">
        <p15:presenceInfo xmlns:p15="http://schemas.microsoft.com/office/powerpoint/2012/main" userId="S::MCruz@immcouncil.org::eecf5616-1618-4a16-ad8f-e4afc777d58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7FB"/>
    <a:srgbClr val="EDF2F8"/>
    <a:srgbClr val="FBFCFD"/>
    <a:srgbClr val="FAFAFD"/>
    <a:srgbClr val="F9FBFD"/>
    <a:srgbClr val="F8FAFD"/>
    <a:srgbClr val="EBF1F8"/>
    <a:srgbClr val="F7F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CD3F03-2541-4787-9771-59A3B598E41B}" v="165" dt="2019-11-11T15:21:07.7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63" d="100"/>
          <a:sy n="63" d="100"/>
        </p:scale>
        <p:origin x="121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17BF9-3384-48A3-812E-2E525339C733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6B9A0-A89D-4A2D-8286-50DD95A41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2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476500" y="0"/>
            <a:ext cx="6786033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130425"/>
            <a:ext cx="6324600" cy="145097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886200"/>
            <a:ext cx="6324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67000" y="6324600"/>
            <a:ext cx="1905000" cy="365125"/>
          </a:xfrm>
        </p:spPr>
        <p:txBody>
          <a:bodyPr/>
          <a:lstStyle/>
          <a:p>
            <a:fld id="{EC1FBF85-21AE-4217-9E81-1A79253B1612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324600"/>
            <a:ext cx="2057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365125"/>
          </a:xfrm>
        </p:spPr>
        <p:txBody>
          <a:bodyPr/>
          <a:lstStyle/>
          <a:p>
            <a:fld id="{04F84CFC-54C0-4096-893E-711ED8B5A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52312" y="0"/>
            <a:ext cx="8491688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37796" y="-152400"/>
            <a:ext cx="715129" cy="72136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alpha val="0"/>
                </a:schemeClr>
              </a:gs>
              <a:gs pos="10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9067" y="6360052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EC1FBF85-21AE-4217-9E81-1A79253B1612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60052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4F84CFC-54C0-4096-893E-711ED8B5AE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8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52312" y="0"/>
            <a:ext cx="8491688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37796" y="-152400"/>
            <a:ext cx="715129" cy="72136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alpha val="0"/>
                </a:schemeClr>
              </a:gs>
              <a:gs pos="10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150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C1FBF85-21AE-4217-9E81-1A79253B1612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F84CFC-54C0-4096-893E-711ED8B5AE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0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52312" y="0"/>
            <a:ext cx="8491688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b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Font typeface="Trebuchet MS" panose="020B0603020202020204" pitchFamily="34" charset="0"/>
              <a:buChar char="—"/>
              <a:defRPr b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Font typeface="Source Sans Pro" pitchFamily="34" charset="0"/>
              <a:buChar char="·"/>
              <a:defRPr b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b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854" y="6346404"/>
            <a:ext cx="2133600" cy="365125"/>
          </a:xfrm>
        </p:spPr>
        <p:txBody>
          <a:bodyPr/>
          <a:lstStyle/>
          <a:p>
            <a:fld id="{EC1FBF85-21AE-4217-9E81-1A79253B1612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338443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31619"/>
            <a:ext cx="2133600" cy="365125"/>
          </a:xfrm>
        </p:spPr>
        <p:txBody>
          <a:bodyPr/>
          <a:lstStyle/>
          <a:p>
            <a:fld id="{04F84CFC-54C0-4096-893E-711ED8B5AE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7796" y="-152400"/>
            <a:ext cx="715129" cy="72136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alpha val="0"/>
                </a:schemeClr>
              </a:gs>
              <a:gs pos="10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8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52312" y="0"/>
            <a:ext cx="8491688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37796" y="-152400"/>
            <a:ext cx="715129" cy="72136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alpha val="0"/>
                </a:schemeClr>
              </a:gs>
              <a:gs pos="10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406900"/>
            <a:ext cx="79248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799" y="2906713"/>
            <a:ext cx="7924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360052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1FBF85-21AE-4217-9E81-1A79253B1612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2349" y="6358915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66681"/>
            <a:ext cx="2133600" cy="35849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4F84CFC-54C0-4096-893E-711ED8B5AE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8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652312" y="0"/>
            <a:ext cx="8491688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25550" y="-164910"/>
            <a:ext cx="715129" cy="72136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alpha val="0"/>
                </a:schemeClr>
              </a:gs>
              <a:gs pos="10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8100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7338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360052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1FBF85-21AE-4217-9E81-1A79253B1612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62349" y="6360052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4F84CFC-54C0-4096-893E-711ED8B5AE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652312" y="0"/>
            <a:ext cx="8491688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-37796" y="-152400"/>
            <a:ext cx="715129" cy="72136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alpha val="0"/>
                </a:schemeClr>
              </a:gs>
              <a:gs pos="10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35113"/>
            <a:ext cx="38877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174875"/>
            <a:ext cx="3887788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2225" y="1535113"/>
            <a:ext cx="38893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225" y="2174875"/>
            <a:ext cx="3889375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BF85-21AE-4217-9E81-1A79253B1612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4CFC-54C0-4096-893E-711ED8B5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7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652312" y="0"/>
            <a:ext cx="8491688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37796" y="-152400"/>
            <a:ext cx="715129" cy="72136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alpha val="0"/>
                </a:schemeClr>
              </a:gs>
              <a:gs pos="10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EC1FBF85-21AE-4217-9E81-1A79253B1612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04F84CFC-54C0-4096-893E-711ED8B5AE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3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52312" y="0"/>
            <a:ext cx="8491688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37796" y="-152400"/>
            <a:ext cx="715129" cy="72136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alpha val="0"/>
                </a:schemeClr>
              </a:gs>
              <a:gs pos="10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C1FBF85-21AE-4217-9E81-1A79253B1612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F84CFC-54C0-4096-893E-711ED8B5AE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4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652312" y="0"/>
            <a:ext cx="8491688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37796" y="-152400"/>
            <a:ext cx="715129" cy="72136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alpha val="0"/>
                </a:schemeClr>
              </a:gs>
              <a:gs pos="10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EC1FBF85-21AE-4217-9E81-1A79253B1612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36005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04F84CFC-54C0-4096-893E-711ED8B5AE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1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652312" y="0"/>
            <a:ext cx="8491688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-37796" y="-152400"/>
            <a:ext cx="715129" cy="72136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alpha val="0"/>
                </a:schemeClr>
              </a:gs>
              <a:gs pos="10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780721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09800" y="592896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9800" y="5347459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60052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EC1FBF85-21AE-4217-9E81-1A79253B1612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05200" y="6360052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360052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4F84CFC-54C0-4096-893E-711ED8B5AE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4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002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600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BF85-21AE-4217-9E81-1A79253B1612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600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600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84CFC-54C0-4096-893E-711ED8B5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0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u="none" kern="1200">
          <a:solidFill>
            <a:schemeClr val="bg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u="none" kern="1200">
          <a:solidFill>
            <a:schemeClr val="bg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u="none" kern="1200">
          <a:solidFill>
            <a:schemeClr val="bg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u="none" kern="1200">
          <a:solidFill>
            <a:schemeClr val="bg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u="none" kern="1200">
          <a:solidFill>
            <a:schemeClr val="bg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4F160C-7E2A-4476-B31F-F7DC79B53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09800"/>
            <a:ext cx="1615803" cy="1339125"/>
          </a:xfrm>
          <a:prstGeom prst="rect">
            <a:avLst/>
          </a:prstGeom>
          <a:effectLst>
            <a:reflection stA="42000" dist="50800" dir="5400000" sy="-100000" algn="bl" rotWithShape="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42A660-E54E-483D-9D0F-F01CAA21150A}"/>
              </a:ext>
            </a:extLst>
          </p:cNvPr>
          <p:cNvSpPr txBox="1"/>
          <p:nvPr/>
        </p:nvSpPr>
        <p:spPr>
          <a:xfrm>
            <a:off x="1600200" y="1909866"/>
            <a:ext cx="81586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  <a:effectLst>
                  <a:glow rad="25400">
                    <a:schemeClr val="accent1">
                      <a:alpha val="40000"/>
                    </a:schemeClr>
                  </a:glow>
                  <a:reflection endPos="0" dist="50800" dir="5400000" sy="-100000" algn="bl" rotWithShape="0"/>
                </a:effectLst>
                <a:latin typeface="STXingkai" panose="02010800040101010101" pitchFamily="2" charset="-122"/>
                <a:ea typeface="STXingkai" panose="02010800040101010101" pitchFamily="2" charset="-122"/>
              </a:rPr>
              <a:t>Celebrate America </a:t>
            </a:r>
          </a:p>
          <a:p>
            <a:pPr algn="ctr"/>
            <a:r>
              <a:rPr lang="en-US" sz="6000" dirty="0">
                <a:solidFill>
                  <a:schemeClr val="accent1"/>
                </a:solidFill>
                <a:effectLst>
                  <a:glow rad="25400">
                    <a:schemeClr val="accent1">
                      <a:alpha val="40000"/>
                    </a:schemeClr>
                  </a:glow>
                  <a:reflection endPos="0" dist="50800" dir="5400000" sy="-100000" algn="bl" rotWithShape="0"/>
                </a:effectLst>
                <a:latin typeface="STXingkai" panose="02010800040101010101" pitchFamily="2" charset="-122"/>
                <a:ea typeface="STXingkai" panose="02010800040101010101" pitchFamily="2" charset="-122"/>
              </a:rPr>
              <a:t>Creative Writing Contest</a:t>
            </a:r>
          </a:p>
        </p:txBody>
      </p:sp>
    </p:spTree>
    <p:extLst>
      <p:ext uri="{BB962C8B-B14F-4D97-AF65-F5344CB8AC3E}">
        <p14:creationId xmlns:p14="http://schemas.microsoft.com/office/powerpoint/2010/main" val="625011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68C6D-9E57-4305-A9A2-A1C5C7597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Celebrate America Contest?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2B0B3-E5E8-48CE-AADE-FDBC38709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800"/>
            <a:ext cx="8001000" cy="4525963"/>
          </a:xfrm>
        </p:spPr>
        <p:txBody>
          <a:bodyPr>
            <a:normAutofit fontScale="85000" lnSpcReduction="10000"/>
          </a:bodyPr>
          <a:lstStyle/>
          <a:p>
            <a:endParaRPr lang="en-US" sz="2400" dirty="0"/>
          </a:p>
          <a:p>
            <a:r>
              <a:rPr lang="en-US" sz="2400" dirty="0"/>
              <a:t>The national winner and their parents/ guardians attend the American Immigration Council’s awards ceremony in June, where the winner is given the opportunity to read their entry. </a:t>
            </a:r>
          </a:p>
          <a:p>
            <a:endParaRPr lang="en-US" sz="2400" dirty="0"/>
          </a:p>
          <a:p>
            <a:r>
              <a:rPr lang="en-US" sz="2400" dirty="0"/>
              <a:t>This year’s awards ceremony will be in San Diego, California.</a:t>
            </a:r>
          </a:p>
          <a:p>
            <a:endParaRPr lang="en-US" sz="2400" dirty="0"/>
          </a:p>
          <a:p>
            <a:r>
              <a:rPr lang="en-US" sz="2400" dirty="0"/>
              <a:t>The Council pays for the cost of travel and lodging. The Council also provides a cash prize for the winner and their family.</a:t>
            </a:r>
          </a:p>
          <a:p>
            <a:endParaRPr lang="en-US" sz="2400" dirty="0"/>
          </a:p>
          <a:p>
            <a:r>
              <a:rPr lang="en-US" sz="2400" dirty="0"/>
              <a:t>The winner’s entry will be published in Skipping Stones Magazine, a children’s literary magazine.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C0C084-0401-4EE5-94D1-FADA78234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808038"/>
            <a:ext cx="140017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58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68C6D-9E57-4305-A9A2-A1C5C7597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2B0B3-E5E8-48CE-AADE-FDBC38709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800"/>
            <a:ext cx="8001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The Celebrate America Creative Writing Contest is made possible due to the generous support of the Murthy NAYAK Foundation.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C0C084-0401-4EE5-94D1-FADA78234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74638"/>
            <a:ext cx="1400175" cy="1219200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DE966408-F18E-4991-92ED-353960BDA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78">
            <a:extLst>
              <a:ext uri="{FF2B5EF4-FFF2-40B4-BE49-F238E27FC236}">
                <a16:creationId xmlns:a16="http://schemas.microsoft.com/office/drawing/2014/main" id="{45EC629F-D25E-48AB-B09B-F09EE9C90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343400"/>
            <a:ext cx="3081108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2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453C0-3311-4193-B27F-570E8D544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76CE0C-29EB-4FD7-9DBF-8EEA52D9B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Does an Immigration Attorney Do?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Conversation on Welcoming and Culture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Introduction to the 2020 Celebrate America Creative Writing Contest 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8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86350-CAF2-42B1-B2E7-7950BAA99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6764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an Immigration Attorney Do? </a:t>
            </a:r>
          </a:p>
        </p:txBody>
      </p:sp>
      <p:grpSp>
        <p:nvGrpSpPr>
          <p:cNvPr id="11" name="Graphic 6" descr="Scales of justice">
            <a:extLst>
              <a:ext uri="{FF2B5EF4-FFF2-40B4-BE49-F238E27FC236}">
                <a16:creationId xmlns:a16="http://schemas.microsoft.com/office/drawing/2014/main" id="{6A5D65B1-710D-4513-8ABF-96E7C9BB95BB}"/>
              </a:ext>
            </a:extLst>
          </p:cNvPr>
          <p:cNvGrpSpPr/>
          <p:nvPr/>
        </p:nvGrpSpPr>
        <p:grpSpPr>
          <a:xfrm>
            <a:off x="2743201" y="3733800"/>
            <a:ext cx="1981200" cy="1981200"/>
            <a:chOff x="2743201" y="3733800"/>
            <a:chExt cx="1981200" cy="19812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1066899-4D37-4D30-AF53-C859A3B8C333}"/>
                </a:ext>
              </a:extLst>
            </p:cNvPr>
            <p:cNvSpPr/>
            <p:nvPr/>
          </p:nvSpPr>
          <p:spPr>
            <a:xfrm>
              <a:off x="2964022" y="3898900"/>
              <a:ext cx="1527175" cy="1651000"/>
            </a:xfrm>
            <a:custGeom>
              <a:avLst/>
              <a:gdLst>
                <a:gd name="connsiteX0" fmla="*/ 769779 w 1527175"/>
                <a:gd name="connsiteY0" fmla="*/ 247650 h 1651000"/>
                <a:gd name="connsiteX1" fmla="*/ 811054 w 1527175"/>
                <a:gd name="connsiteY1" fmla="*/ 288925 h 1651000"/>
                <a:gd name="connsiteX2" fmla="*/ 769779 w 1527175"/>
                <a:gd name="connsiteY2" fmla="*/ 330200 h 1651000"/>
                <a:gd name="connsiteX3" fmla="*/ 728504 w 1527175"/>
                <a:gd name="connsiteY3" fmla="*/ 288925 h 1651000"/>
                <a:gd name="connsiteX4" fmla="*/ 769779 w 1527175"/>
                <a:gd name="connsiteY4" fmla="*/ 247650 h 1651000"/>
                <a:gd name="connsiteX5" fmla="*/ 1017429 w 1527175"/>
                <a:gd name="connsiteY5" fmla="*/ 1485900 h 1651000"/>
                <a:gd name="connsiteX6" fmla="*/ 976154 w 1527175"/>
                <a:gd name="connsiteY6" fmla="*/ 1444625 h 1651000"/>
                <a:gd name="connsiteX7" fmla="*/ 831691 w 1527175"/>
                <a:gd name="connsiteY7" fmla="*/ 1444625 h 1651000"/>
                <a:gd name="connsiteX8" fmla="*/ 831691 w 1527175"/>
                <a:gd name="connsiteY8" fmla="*/ 396240 h 1651000"/>
                <a:gd name="connsiteX9" fmla="*/ 877094 w 1527175"/>
                <a:gd name="connsiteY9" fmla="*/ 350838 h 1651000"/>
                <a:gd name="connsiteX10" fmla="*/ 1273334 w 1527175"/>
                <a:gd name="connsiteY10" fmla="*/ 350838 h 1651000"/>
                <a:gd name="connsiteX11" fmla="*/ 1157764 w 1527175"/>
                <a:gd name="connsiteY11" fmla="*/ 949325 h 1651000"/>
                <a:gd name="connsiteX12" fmla="*/ 1242378 w 1527175"/>
                <a:gd name="connsiteY12" fmla="*/ 949325 h 1651000"/>
                <a:gd name="connsiteX13" fmla="*/ 1333183 w 1527175"/>
                <a:gd name="connsiteY13" fmla="*/ 478790 h 1651000"/>
                <a:gd name="connsiteX14" fmla="*/ 1448753 w 1527175"/>
                <a:gd name="connsiteY14" fmla="*/ 949325 h 1651000"/>
                <a:gd name="connsiteX15" fmla="*/ 1533366 w 1527175"/>
                <a:gd name="connsiteY15" fmla="*/ 949325 h 1651000"/>
                <a:gd name="connsiteX16" fmla="*/ 1382713 w 1527175"/>
                <a:gd name="connsiteY16" fmla="*/ 350838 h 1651000"/>
                <a:gd name="connsiteX17" fmla="*/ 1409541 w 1527175"/>
                <a:gd name="connsiteY17" fmla="*/ 350838 h 1651000"/>
                <a:gd name="connsiteX18" fmla="*/ 1471454 w 1527175"/>
                <a:gd name="connsiteY18" fmla="*/ 288925 h 1651000"/>
                <a:gd name="connsiteX19" fmla="*/ 1409541 w 1527175"/>
                <a:gd name="connsiteY19" fmla="*/ 227013 h 1651000"/>
                <a:gd name="connsiteX20" fmla="*/ 877094 w 1527175"/>
                <a:gd name="connsiteY20" fmla="*/ 227013 h 1651000"/>
                <a:gd name="connsiteX21" fmla="*/ 831691 w 1527175"/>
                <a:gd name="connsiteY21" fmla="*/ 181610 h 1651000"/>
                <a:gd name="connsiteX22" fmla="*/ 831691 w 1527175"/>
                <a:gd name="connsiteY22" fmla="*/ 61913 h 1651000"/>
                <a:gd name="connsiteX23" fmla="*/ 769779 w 1527175"/>
                <a:gd name="connsiteY23" fmla="*/ 0 h 1651000"/>
                <a:gd name="connsiteX24" fmla="*/ 707866 w 1527175"/>
                <a:gd name="connsiteY24" fmla="*/ 61913 h 1651000"/>
                <a:gd name="connsiteX25" fmla="*/ 707866 w 1527175"/>
                <a:gd name="connsiteY25" fmla="*/ 181610 h 1651000"/>
                <a:gd name="connsiteX26" fmla="*/ 662464 w 1527175"/>
                <a:gd name="connsiteY26" fmla="*/ 227013 h 1651000"/>
                <a:gd name="connsiteX27" fmla="*/ 130016 w 1527175"/>
                <a:gd name="connsiteY27" fmla="*/ 227013 h 1651000"/>
                <a:gd name="connsiteX28" fmla="*/ 68104 w 1527175"/>
                <a:gd name="connsiteY28" fmla="*/ 288925 h 1651000"/>
                <a:gd name="connsiteX29" fmla="*/ 117634 w 1527175"/>
                <a:gd name="connsiteY29" fmla="*/ 348774 h 1651000"/>
                <a:gd name="connsiteX30" fmla="*/ 0 w 1527175"/>
                <a:gd name="connsiteY30" fmla="*/ 949325 h 1651000"/>
                <a:gd name="connsiteX31" fmla="*/ 84614 w 1527175"/>
                <a:gd name="connsiteY31" fmla="*/ 949325 h 1651000"/>
                <a:gd name="connsiteX32" fmla="*/ 175419 w 1527175"/>
                <a:gd name="connsiteY32" fmla="*/ 478790 h 1651000"/>
                <a:gd name="connsiteX33" fmla="*/ 293053 w 1527175"/>
                <a:gd name="connsiteY33" fmla="*/ 949325 h 1651000"/>
                <a:gd name="connsiteX34" fmla="*/ 377666 w 1527175"/>
                <a:gd name="connsiteY34" fmla="*/ 949325 h 1651000"/>
                <a:gd name="connsiteX35" fmla="*/ 227013 w 1527175"/>
                <a:gd name="connsiteY35" fmla="*/ 350838 h 1651000"/>
                <a:gd name="connsiteX36" fmla="*/ 660400 w 1527175"/>
                <a:gd name="connsiteY36" fmla="*/ 350838 h 1651000"/>
                <a:gd name="connsiteX37" fmla="*/ 705803 w 1527175"/>
                <a:gd name="connsiteY37" fmla="*/ 396240 h 1651000"/>
                <a:gd name="connsiteX38" fmla="*/ 705803 w 1527175"/>
                <a:gd name="connsiteY38" fmla="*/ 1444625 h 1651000"/>
                <a:gd name="connsiteX39" fmla="*/ 561340 w 1527175"/>
                <a:gd name="connsiteY39" fmla="*/ 1444625 h 1651000"/>
                <a:gd name="connsiteX40" fmla="*/ 520065 w 1527175"/>
                <a:gd name="connsiteY40" fmla="*/ 1485900 h 1651000"/>
                <a:gd name="connsiteX41" fmla="*/ 520065 w 1527175"/>
                <a:gd name="connsiteY41" fmla="*/ 1527175 h 1651000"/>
                <a:gd name="connsiteX42" fmla="*/ 274479 w 1527175"/>
                <a:gd name="connsiteY42" fmla="*/ 1527175 h 1651000"/>
                <a:gd name="connsiteX43" fmla="*/ 274479 w 1527175"/>
                <a:gd name="connsiteY43" fmla="*/ 1651000 h 1651000"/>
                <a:gd name="connsiteX44" fmla="*/ 1265079 w 1527175"/>
                <a:gd name="connsiteY44" fmla="*/ 1651000 h 1651000"/>
                <a:gd name="connsiteX45" fmla="*/ 1265079 w 1527175"/>
                <a:gd name="connsiteY45" fmla="*/ 1527175 h 1651000"/>
                <a:gd name="connsiteX46" fmla="*/ 1017429 w 1527175"/>
                <a:gd name="connsiteY46" fmla="*/ 1527175 h 1651000"/>
                <a:gd name="connsiteX47" fmla="*/ 1017429 w 1527175"/>
                <a:gd name="connsiteY47" fmla="*/ 1485900 h 165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527175" h="1651000">
                  <a:moveTo>
                    <a:pt x="769779" y="247650"/>
                  </a:moveTo>
                  <a:cubicBezTo>
                    <a:pt x="792480" y="247650"/>
                    <a:pt x="811054" y="266224"/>
                    <a:pt x="811054" y="288925"/>
                  </a:cubicBezTo>
                  <a:cubicBezTo>
                    <a:pt x="811054" y="311626"/>
                    <a:pt x="792480" y="330200"/>
                    <a:pt x="769779" y="330200"/>
                  </a:cubicBezTo>
                  <a:cubicBezTo>
                    <a:pt x="747078" y="330200"/>
                    <a:pt x="728504" y="311626"/>
                    <a:pt x="728504" y="288925"/>
                  </a:cubicBezTo>
                  <a:cubicBezTo>
                    <a:pt x="728504" y="266224"/>
                    <a:pt x="747078" y="247650"/>
                    <a:pt x="769779" y="247650"/>
                  </a:cubicBezTo>
                  <a:close/>
                  <a:moveTo>
                    <a:pt x="1017429" y="1485900"/>
                  </a:moveTo>
                  <a:cubicBezTo>
                    <a:pt x="1017429" y="1463199"/>
                    <a:pt x="998855" y="1444625"/>
                    <a:pt x="976154" y="1444625"/>
                  </a:cubicBezTo>
                  <a:lnTo>
                    <a:pt x="831691" y="1444625"/>
                  </a:lnTo>
                  <a:lnTo>
                    <a:pt x="831691" y="396240"/>
                  </a:lnTo>
                  <a:cubicBezTo>
                    <a:pt x="850265" y="385921"/>
                    <a:pt x="866775" y="369411"/>
                    <a:pt x="877094" y="350838"/>
                  </a:cubicBezTo>
                  <a:lnTo>
                    <a:pt x="1273334" y="350838"/>
                  </a:lnTo>
                  <a:lnTo>
                    <a:pt x="1157764" y="949325"/>
                  </a:lnTo>
                  <a:lnTo>
                    <a:pt x="1242378" y="949325"/>
                  </a:lnTo>
                  <a:lnTo>
                    <a:pt x="1333183" y="478790"/>
                  </a:lnTo>
                  <a:lnTo>
                    <a:pt x="1448753" y="949325"/>
                  </a:lnTo>
                  <a:lnTo>
                    <a:pt x="1533366" y="949325"/>
                  </a:lnTo>
                  <a:lnTo>
                    <a:pt x="1382713" y="350838"/>
                  </a:lnTo>
                  <a:lnTo>
                    <a:pt x="1409541" y="350838"/>
                  </a:lnTo>
                  <a:cubicBezTo>
                    <a:pt x="1444625" y="350838"/>
                    <a:pt x="1471454" y="324009"/>
                    <a:pt x="1471454" y="288925"/>
                  </a:cubicBezTo>
                  <a:cubicBezTo>
                    <a:pt x="1471454" y="253841"/>
                    <a:pt x="1444625" y="227013"/>
                    <a:pt x="1409541" y="227013"/>
                  </a:cubicBezTo>
                  <a:lnTo>
                    <a:pt x="877094" y="227013"/>
                  </a:lnTo>
                  <a:cubicBezTo>
                    <a:pt x="866775" y="208439"/>
                    <a:pt x="850265" y="191929"/>
                    <a:pt x="831691" y="181610"/>
                  </a:cubicBezTo>
                  <a:lnTo>
                    <a:pt x="831691" y="61913"/>
                  </a:lnTo>
                  <a:cubicBezTo>
                    <a:pt x="831691" y="26829"/>
                    <a:pt x="804863" y="0"/>
                    <a:pt x="769779" y="0"/>
                  </a:cubicBezTo>
                  <a:cubicBezTo>
                    <a:pt x="734695" y="0"/>
                    <a:pt x="707866" y="26829"/>
                    <a:pt x="707866" y="61913"/>
                  </a:cubicBezTo>
                  <a:lnTo>
                    <a:pt x="707866" y="181610"/>
                  </a:lnTo>
                  <a:cubicBezTo>
                    <a:pt x="689293" y="191929"/>
                    <a:pt x="672783" y="208439"/>
                    <a:pt x="662464" y="227013"/>
                  </a:cubicBezTo>
                  <a:lnTo>
                    <a:pt x="130016" y="227013"/>
                  </a:lnTo>
                  <a:cubicBezTo>
                    <a:pt x="94933" y="227013"/>
                    <a:pt x="68104" y="253841"/>
                    <a:pt x="68104" y="288925"/>
                  </a:cubicBezTo>
                  <a:cubicBezTo>
                    <a:pt x="68104" y="317818"/>
                    <a:pt x="88741" y="344646"/>
                    <a:pt x="117634" y="348774"/>
                  </a:cubicBezTo>
                  <a:lnTo>
                    <a:pt x="0" y="949325"/>
                  </a:lnTo>
                  <a:lnTo>
                    <a:pt x="84614" y="949325"/>
                  </a:lnTo>
                  <a:lnTo>
                    <a:pt x="175419" y="478790"/>
                  </a:lnTo>
                  <a:lnTo>
                    <a:pt x="293053" y="949325"/>
                  </a:lnTo>
                  <a:lnTo>
                    <a:pt x="377666" y="949325"/>
                  </a:lnTo>
                  <a:lnTo>
                    <a:pt x="227013" y="350838"/>
                  </a:lnTo>
                  <a:lnTo>
                    <a:pt x="660400" y="350838"/>
                  </a:lnTo>
                  <a:cubicBezTo>
                    <a:pt x="670719" y="369411"/>
                    <a:pt x="687229" y="385921"/>
                    <a:pt x="705803" y="396240"/>
                  </a:cubicBezTo>
                  <a:lnTo>
                    <a:pt x="705803" y="1444625"/>
                  </a:lnTo>
                  <a:lnTo>
                    <a:pt x="561340" y="1444625"/>
                  </a:lnTo>
                  <a:cubicBezTo>
                    <a:pt x="538639" y="1444625"/>
                    <a:pt x="520065" y="1463199"/>
                    <a:pt x="520065" y="1485900"/>
                  </a:cubicBezTo>
                  <a:lnTo>
                    <a:pt x="520065" y="1527175"/>
                  </a:lnTo>
                  <a:lnTo>
                    <a:pt x="274479" y="1527175"/>
                  </a:lnTo>
                  <a:lnTo>
                    <a:pt x="274479" y="1651000"/>
                  </a:lnTo>
                  <a:lnTo>
                    <a:pt x="1265079" y="1651000"/>
                  </a:lnTo>
                  <a:lnTo>
                    <a:pt x="1265079" y="1527175"/>
                  </a:lnTo>
                  <a:lnTo>
                    <a:pt x="1017429" y="1527175"/>
                  </a:lnTo>
                  <a:lnTo>
                    <a:pt x="1017429" y="148590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206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0C5F91D-DAF8-4CFB-BB14-5D45EEBE4971}"/>
                </a:ext>
              </a:extLst>
            </p:cNvPr>
            <p:cNvSpPr/>
            <p:nvPr/>
          </p:nvSpPr>
          <p:spPr>
            <a:xfrm>
              <a:off x="2908301" y="4910138"/>
              <a:ext cx="495300" cy="123825"/>
            </a:xfrm>
            <a:custGeom>
              <a:avLst/>
              <a:gdLst>
                <a:gd name="connsiteX0" fmla="*/ 495300 w 495300"/>
                <a:gd name="connsiteY0" fmla="*/ 0 h 123825"/>
                <a:gd name="connsiteX1" fmla="*/ 0 w 495300"/>
                <a:gd name="connsiteY1" fmla="*/ 0 h 123825"/>
                <a:gd name="connsiteX2" fmla="*/ 247650 w 495300"/>
                <a:gd name="connsiteY2" fmla="*/ 123825 h 123825"/>
                <a:gd name="connsiteX3" fmla="*/ 495300 w 495300"/>
                <a:gd name="connsiteY3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5300" h="123825">
                  <a:moveTo>
                    <a:pt x="495300" y="0"/>
                  </a:moveTo>
                  <a:lnTo>
                    <a:pt x="0" y="0"/>
                  </a:lnTo>
                  <a:cubicBezTo>
                    <a:pt x="0" y="68104"/>
                    <a:pt x="111442" y="123825"/>
                    <a:pt x="247650" y="123825"/>
                  </a:cubicBezTo>
                  <a:cubicBezTo>
                    <a:pt x="383858" y="123825"/>
                    <a:pt x="495300" y="68104"/>
                    <a:pt x="495300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206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6F65032-90F9-4FCF-BE68-1D66F156611E}"/>
                </a:ext>
              </a:extLst>
            </p:cNvPr>
            <p:cNvSpPr/>
            <p:nvPr/>
          </p:nvSpPr>
          <p:spPr>
            <a:xfrm>
              <a:off x="4064001" y="4910138"/>
              <a:ext cx="495300" cy="123825"/>
            </a:xfrm>
            <a:custGeom>
              <a:avLst/>
              <a:gdLst>
                <a:gd name="connsiteX0" fmla="*/ 0 w 495300"/>
                <a:gd name="connsiteY0" fmla="*/ 0 h 123825"/>
                <a:gd name="connsiteX1" fmla="*/ 247650 w 495300"/>
                <a:gd name="connsiteY1" fmla="*/ 123825 h 123825"/>
                <a:gd name="connsiteX2" fmla="*/ 495300 w 495300"/>
                <a:gd name="connsiteY2" fmla="*/ 0 h 123825"/>
                <a:gd name="connsiteX3" fmla="*/ 0 w 495300"/>
                <a:gd name="connsiteY3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5300" h="123825">
                  <a:moveTo>
                    <a:pt x="0" y="0"/>
                  </a:moveTo>
                  <a:cubicBezTo>
                    <a:pt x="0" y="68104"/>
                    <a:pt x="111443" y="123825"/>
                    <a:pt x="247650" y="123825"/>
                  </a:cubicBezTo>
                  <a:cubicBezTo>
                    <a:pt x="383857" y="123825"/>
                    <a:pt x="495300" y="68104"/>
                    <a:pt x="4953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206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" name="Graphic 9" descr="Gavel">
            <a:extLst>
              <a:ext uri="{FF2B5EF4-FFF2-40B4-BE49-F238E27FC236}">
                <a16:creationId xmlns:a16="http://schemas.microsoft.com/office/drawing/2014/main" id="{4B805EA3-77F9-4BC4-9999-FBC3E8AB170D}"/>
              </a:ext>
            </a:extLst>
          </p:cNvPr>
          <p:cNvGrpSpPr/>
          <p:nvPr/>
        </p:nvGrpSpPr>
        <p:grpSpPr>
          <a:xfrm>
            <a:off x="5410200" y="3947160"/>
            <a:ext cx="1752600" cy="1752600"/>
            <a:chOff x="5410200" y="3947160"/>
            <a:chExt cx="1752600" cy="175260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0409B6F-E219-4CAB-97CA-0284AAD0A6B6}"/>
                </a:ext>
              </a:extLst>
            </p:cNvPr>
            <p:cNvSpPr/>
            <p:nvPr/>
          </p:nvSpPr>
          <p:spPr>
            <a:xfrm>
              <a:off x="5556250" y="5334635"/>
              <a:ext cx="730250" cy="219075"/>
            </a:xfrm>
            <a:custGeom>
              <a:avLst/>
              <a:gdLst>
                <a:gd name="connsiteX0" fmla="*/ 657225 w 730250"/>
                <a:gd name="connsiteY0" fmla="*/ 73025 h 219075"/>
                <a:gd name="connsiteX1" fmla="*/ 620713 w 730250"/>
                <a:gd name="connsiteY1" fmla="*/ 73025 h 219075"/>
                <a:gd name="connsiteX2" fmla="*/ 620713 w 730250"/>
                <a:gd name="connsiteY2" fmla="*/ 0 h 219075"/>
                <a:gd name="connsiteX3" fmla="*/ 109538 w 730250"/>
                <a:gd name="connsiteY3" fmla="*/ 0 h 219075"/>
                <a:gd name="connsiteX4" fmla="*/ 109538 w 730250"/>
                <a:gd name="connsiteY4" fmla="*/ 73025 h 219075"/>
                <a:gd name="connsiteX5" fmla="*/ 73025 w 730250"/>
                <a:gd name="connsiteY5" fmla="*/ 73025 h 219075"/>
                <a:gd name="connsiteX6" fmla="*/ 0 w 730250"/>
                <a:gd name="connsiteY6" fmla="*/ 146050 h 219075"/>
                <a:gd name="connsiteX7" fmla="*/ 73025 w 730250"/>
                <a:gd name="connsiteY7" fmla="*/ 219075 h 219075"/>
                <a:gd name="connsiteX8" fmla="*/ 657225 w 730250"/>
                <a:gd name="connsiteY8" fmla="*/ 219075 h 219075"/>
                <a:gd name="connsiteX9" fmla="*/ 730250 w 730250"/>
                <a:gd name="connsiteY9" fmla="*/ 146050 h 219075"/>
                <a:gd name="connsiteX10" fmla="*/ 657225 w 730250"/>
                <a:gd name="connsiteY10" fmla="*/ 73025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0250" h="219075">
                  <a:moveTo>
                    <a:pt x="657225" y="73025"/>
                  </a:moveTo>
                  <a:lnTo>
                    <a:pt x="620713" y="73025"/>
                  </a:lnTo>
                  <a:lnTo>
                    <a:pt x="620713" y="0"/>
                  </a:lnTo>
                  <a:lnTo>
                    <a:pt x="109538" y="0"/>
                  </a:lnTo>
                  <a:lnTo>
                    <a:pt x="109538" y="73025"/>
                  </a:lnTo>
                  <a:lnTo>
                    <a:pt x="73025" y="73025"/>
                  </a:lnTo>
                  <a:cubicBezTo>
                    <a:pt x="32861" y="73025"/>
                    <a:pt x="0" y="105886"/>
                    <a:pt x="0" y="146050"/>
                  </a:cubicBezTo>
                  <a:cubicBezTo>
                    <a:pt x="0" y="186214"/>
                    <a:pt x="32861" y="219075"/>
                    <a:pt x="73025" y="219075"/>
                  </a:cubicBezTo>
                  <a:lnTo>
                    <a:pt x="657225" y="219075"/>
                  </a:lnTo>
                  <a:cubicBezTo>
                    <a:pt x="697389" y="219075"/>
                    <a:pt x="730250" y="186214"/>
                    <a:pt x="730250" y="146050"/>
                  </a:cubicBezTo>
                  <a:cubicBezTo>
                    <a:pt x="730250" y="105886"/>
                    <a:pt x="697389" y="73025"/>
                    <a:pt x="657225" y="73025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18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48EFDEB-E5D2-4A17-A241-B6B2A5AD50FC}"/>
                </a:ext>
              </a:extLst>
            </p:cNvPr>
            <p:cNvSpPr/>
            <p:nvPr/>
          </p:nvSpPr>
          <p:spPr>
            <a:xfrm>
              <a:off x="5775325" y="4662805"/>
              <a:ext cx="438150" cy="438150"/>
            </a:xfrm>
            <a:custGeom>
              <a:avLst/>
              <a:gdLst>
                <a:gd name="connsiteX0" fmla="*/ 436324 w 438150"/>
                <a:gd name="connsiteY0" fmla="*/ 381556 h 438150"/>
                <a:gd name="connsiteX1" fmla="*/ 436324 w 438150"/>
                <a:gd name="connsiteY1" fmla="*/ 304879 h 438150"/>
                <a:gd name="connsiteX2" fmla="*/ 147876 w 438150"/>
                <a:gd name="connsiteY2" fmla="*/ 16431 h 438150"/>
                <a:gd name="connsiteX3" fmla="*/ 71199 w 438150"/>
                <a:gd name="connsiteY3" fmla="*/ 16431 h 438150"/>
                <a:gd name="connsiteX4" fmla="*/ 0 w 438150"/>
                <a:gd name="connsiteY4" fmla="*/ 87630 h 438150"/>
                <a:gd name="connsiteX5" fmla="*/ 365125 w 438150"/>
                <a:gd name="connsiteY5" fmla="*/ 452755 h 438150"/>
                <a:gd name="connsiteX6" fmla="*/ 436324 w 438150"/>
                <a:gd name="connsiteY6" fmla="*/ 381556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438150">
                  <a:moveTo>
                    <a:pt x="436324" y="381556"/>
                  </a:moveTo>
                  <a:cubicBezTo>
                    <a:pt x="458232" y="359648"/>
                    <a:pt x="458232" y="324961"/>
                    <a:pt x="436324" y="304879"/>
                  </a:cubicBezTo>
                  <a:lnTo>
                    <a:pt x="147876" y="16431"/>
                  </a:lnTo>
                  <a:cubicBezTo>
                    <a:pt x="125968" y="-5477"/>
                    <a:pt x="91281" y="-5477"/>
                    <a:pt x="71199" y="16431"/>
                  </a:cubicBezTo>
                  <a:lnTo>
                    <a:pt x="0" y="87630"/>
                  </a:lnTo>
                  <a:lnTo>
                    <a:pt x="365125" y="452755"/>
                  </a:lnTo>
                  <a:lnTo>
                    <a:pt x="436324" y="381556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18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4659314-6147-4575-8EBA-2D67C125E78B}"/>
                </a:ext>
              </a:extLst>
            </p:cNvPr>
            <p:cNvSpPr/>
            <p:nvPr/>
          </p:nvSpPr>
          <p:spPr>
            <a:xfrm>
              <a:off x="6344920" y="4093210"/>
              <a:ext cx="438150" cy="438150"/>
            </a:xfrm>
            <a:custGeom>
              <a:avLst/>
              <a:gdLst>
                <a:gd name="connsiteX0" fmla="*/ 304879 w 438150"/>
                <a:gd name="connsiteY0" fmla="*/ 436324 h 438150"/>
                <a:gd name="connsiteX1" fmla="*/ 381556 w 438150"/>
                <a:gd name="connsiteY1" fmla="*/ 436324 h 438150"/>
                <a:gd name="connsiteX2" fmla="*/ 452755 w 438150"/>
                <a:gd name="connsiteY2" fmla="*/ 365125 h 438150"/>
                <a:gd name="connsiteX3" fmla="*/ 87630 w 438150"/>
                <a:gd name="connsiteY3" fmla="*/ 0 h 438150"/>
                <a:gd name="connsiteX4" fmla="*/ 16431 w 438150"/>
                <a:gd name="connsiteY4" fmla="*/ 71199 h 438150"/>
                <a:gd name="connsiteX5" fmla="*/ 16431 w 438150"/>
                <a:gd name="connsiteY5" fmla="*/ 147876 h 438150"/>
                <a:gd name="connsiteX6" fmla="*/ 304879 w 438150"/>
                <a:gd name="connsiteY6" fmla="*/ 436324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438150">
                  <a:moveTo>
                    <a:pt x="304879" y="436324"/>
                  </a:moveTo>
                  <a:cubicBezTo>
                    <a:pt x="326787" y="458232"/>
                    <a:pt x="361474" y="458232"/>
                    <a:pt x="381556" y="436324"/>
                  </a:cubicBezTo>
                  <a:lnTo>
                    <a:pt x="452755" y="365125"/>
                  </a:lnTo>
                  <a:lnTo>
                    <a:pt x="87630" y="0"/>
                  </a:lnTo>
                  <a:lnTo>
                    <a:pt x="16431" y="71199"/>
                  </a:lnTo>
                  <a:cubicBezTo>
                    <a:pt x="-5477" y="93107"/>
                    <a:pt x="-5477" y="127794"/>
                    <a:pt x="16431" y="147876"/>
                  </a:cubicBezTo>
                  <a:lnTo>
                    <a:pt x="304879" y="436324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18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4BEE9F8-14EA-4F66-97D2-BED50BA63E68}"/>
                </a:ext>
              </a:extLst>
            </p:cNvPr>
            <p:cNvSpPr/>
            <p:nvPr/>
          </p:nvSpPr>
          <p:spPr>
            <a:xfrm>
              <a:off x="5957888" y="4275773"/>
              <a:ext cx="1058863" cy="1022350"/>
            </a:xfrm>
            <a:custGeom>
              <a:avLst/>
              <a:gdLst>
                <a:gd name="connsiteX0" fmla="*/ 1040606 w 1058862"/>
                <a:gd name="connsiteY0" fmla="*/ 894556 h 1022350"/>
                <a:gd name="connsiteX1" fmla="*/ 547688 w 1058862"/>
                <a:gd name="connsiteY1" fmla="*/ 401638 h 1022350"/>
                <a:gd name="connsiteX2" fmla="*/ 657225 w 1058862"/>
                <a:gd name="connsiteY2" fmla="*/ 292100 h 1022350"/>
                <a:gd name="connsiteX3" fmla="*/ 365125 w 1058862"/>
                <a:gd name="connsiteY3" fmla="*/ 0 h 1022350"/>
                <a:gd name="connsiteX4" fmla="*/ 0 w 1058862"/>
                <a:gd name="connsiteY4" fmla="*/ 365125 h 1022350"/>
                <a:gd name="connsiteX5" fmla="*/ 292100 w 1058862"/>
                <a:gd name="connsiteY5" fmla="*/ 657225 h 1022350"/>
                <a:gd name="connsiteX6" fmla="*/ 438150 w 1058862"/>
                <a:gd name="connsiteY6" fmla="*/ 511175 h 1022350"/>
                <a:gd name="connsiteX7" fmla="*/ 931069 w 1058862"/>
                <a:gd name="connsiteY7" fmla="*/ 1004094 h 1022350"/>
                <a:gd name="connsiteX8" fmla="*/ 1040606 w 1058862"/>
                <a:gd name="connsiteY8" fmla="*/ 1004094 h 1022350"/>
                <a:gd name="connsiteX9" fmla="*/ 1040606 w 1058862"/>
                <a:gd name="connsiteY9" fmla="*/ 894556 h 102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58862" h="1022350">
                  <a:moveTo>
                    <a:pt x="1040606" y="894556"/>
                  </a:moveTo>
                  <a:lnTo>
                    <a:pt x="547688" y="401638"/>
                  </a:lnTo>
                  <a:lnTo>
                    <a:pt x="657225" y="292100"/>
                  </a:lnTo>
                  <a:lnTo>
                    <a:pt x="365125" y="0"/>
                  </a:lnTo>
                  <a:lnTo>
                    <a:pt x="0" y="365125"/>
                  </a:lnTo>
                  <a:lnTo>
                    <a:pt x="292100" y="657225"/>
                  </a:lnTo>
                  <a:lnTo>
                    <a:pt x="438150" y="511175"/>
                  </a:lnTo>
                  <a:lnTo>
                    <a:pt x="931069" y="1004094"/>
                  </a:lnTo>
                  <a:cubicBezTo>
                    <a:pt x="962104" y="1035129"/>
                    <a:pt x="1009571" y="1035129"/>
                    <a:pt x="1040606" y="1004094"/>
                  </a:cubicBezTo>
                  <a:cubicBezTo>
                    <a:pt x="1071642" y="973058"/>
                    <a:pt x="1071642" y="925592"/>
                    <a:pt x="1040606" y="894556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18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676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23EA4-C18A-48C6-841C-109A225CF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Conversation on </a:t>
            </a:r>
            <a:br>
              <a:rPr lang="en-US" sz="3600" dirty="0"/>
            </a:br>
            <a:r>
              <a:rPr lang="en-US" sz="3600" dirty="0"/>
              <a:t>Welcoming &amp;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6461D-B2B5-4F68-A105-622445974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76400"/>
            <a:ext cx="80010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you’re meeting a new classmate for the first time, what might you say or do to make them feel welcome at your school? </a:t>
            </a:r>
          </a:p>
        </p:txBody>
      </p:sp>
    </p:spTree>
    <p:extLst>
      <p:ext uri="{BB962C8B-B14F-4D97-AF65-F5344CB8AC3E}">
        <p14:creationId xmlns:p14="http://schemas.microsoft.com/office/powerpoint/2010/main" val="340313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D6C35-67BE-48E5-968E-F1BA460BD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Conversation on </a:t>
            </a:r>
            <a:br>
              <a:rPr lang="en-US" sz="3600" dirty="0"/>
            </a:br>
            <a:r>
              <a:rPr lang="en-US" sz="3600" dirty="0"/>
              <a:t>Welcoming &amp;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F6973-2A80-4BDC-9311-920BAAF57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Take turns talking with a neighbor about a time someone welcomed you into a new place. How did that make you feel?</a:t>
            </a:r>
          </a:p>
        </p:txBody>
      </p:sp>
    </p:spTree>
    <p:extLst>
      <p:ext uri="{BB962C8B-B14F-4D97-AF65-F5344CB8AC3E}">
        <p14:creationId xmlns:p14="http://schemas.microsoft.com/office/powerpoint/2010/main" val="130338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4AFBB-4174-41A6-B38A-BC469F68E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Conversation on </a:t>
            </a:r>
            <a:br>
              <a:rPr lang="en-US" sz="3600" dirty="0"/>
            </a:br>
            <a:r>
              <a:rPr lang="en-US" sz="3600" dirty="0"/>
              <a:t>Welcoming &amp;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970DD-9F72-46EA-A762-54E7D372E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Are there any foods you eat during the holidays or special occasions that have been passed down in your family?</a:t>
            </a:r>
          </a:p>
        </p:txBody>
      </p:sp>
    </p:spTree>
    <p:extLst>
      <p:ext uri="{BB962C8B-B14F-4D97-AF65-F5344CB8AC3E}">
        <p14:creationId xmlns:p14="http://schemas.microsoft.com/office/powerpoint/2010/main" val="212247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7A838-F8A6-4DED-AFBE-061FC9C0B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Conversation on </a:t>
            </a:r>
            <a:br>
              <a:rPr lang="en-US" sz="3600" dirty="0"/>
            </a:br>
            <a:r>
              <a:rPr lang="en-US" sz="3600" dirty="0"/>
              <a:t>Welcoming &amp;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59EDF-22A9-4805-A86C-11C707D54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Take turns talking with a neighbor about any traditions or sayings that have been passed down in your family. </a:t>
            </a:r>
          </a:p>
        </p:txBody>
      </p:sp>
    </p:spTree>
    <p:extLst>
      <p:ext uri="{BB962C8B-B14F-4D97-AF65-F5344CB8AC3E}">
        <p14:creationId xmlns:p14="http://schemas.microsoft.com/office/powerpoint/2010/main" val="275711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A041-1904-4231-8D3C-312BD489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Conversation on </a:t>
            </a:r>
            <a:br>
              <a:rPr lang="en-US" sz="3600" dirty="0"/>
            </a:br>
            <a:r>
              <a:rPr lang="en-US" sz="3600" dirty="0"/>
              <a:t>Welcoming &amp;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1BCCA-78FE-42F5-8DAB-EBCA7101A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there anyone in your family (including you) who knows more than one language? If so, which language and who speaks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6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Celebrate America Contest?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600" b="1" dirty="0"/>
          </a:p>
          <a:p>
            <a:r>
              <a:rPr lang="en-US" sz="2600" b="1" dirty="0"/>
              <a:t>Theme: </a:t>
            </a:r>
            <a:r>
              <a:rPr lang="en-US" sz="2600" dirty="0"/>
              <a:t>“Why I Am Glad America is a Nation of Immigrants” or “What Does It Mean to be A Welcoming Nation?”</a:t>
            </a:r>
          </a:p>
          <a:p>
            <a:endParaRPr lang="en-US" sz="2600" dirty="0"/>
          </a:p>
          <a:p>
            <a:r>
              <a:rPr lang="en-US" sz="2600" b="1" dirty="0"/>
              <a:t>Format: </a:t>
            </a:r>
            <a:r>
              <a:rPr lang="en-US" sz="2600" dirty="0"/>
              <a:t>A poem, story, or essay that reflects one of the themes. </a:t>
            </a:r>
          </a:p>
          <a:p>
            <a:endParaRPr lang="en-US" sz="2600" dirty="0"/>
          </a:p>
          <a:p>
            <a:r>
              <a:rPr lang="en-US" sz="2600" b="1" dirty="0"/>
              <a:t>Word Count: </a:t>
            </a:r>
            <a:r>
              <a:rPr lang="en-US" sz="2600" dirty="0"/>
              <a:t>Up to 500 words.</a:t>
            </a:r>
          </a:p>
          <a:p>
            <a:endParaRPr lang="en-US" sz="2600" dirty="0"/>
          </a:p>
          <a:p>
            <a:r>
              <a:rPr lang="en-US" sz="2600" b="1" dirty="0"/>
              <a:t>Judging Criteria: </a:t>
            </a:r>
            <a:r>
              <a:rPr lang="en-US" sz="2600" dirty="0"/>
              <a:t>Theme, creativity, and message.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76ABCCF-3A32-43D9-A246-283428B5A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808038"/>
            <a:ext cx="140017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98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ouncil PowerPoint Template - 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6E2391D4823E40A9A4C40B7249F72A" ma:contentTypeVersion="13" ma:contentTypeDescription="Create a new document." ma:contentTypeScope="" ma:versionID="f1b0ef292de63aed8e787d5cf8871326">
  <xsd:schema xmlns:xsd="http://www.w3.org/2001/XMLSchema" xmlns:xs="http://www.w3.org/2001/XMLSchema" xmlns:p="http://schemas.microsoft.com/office/2006/metadata/properties" xmlns:ns3="318b0f2c-8567-4082-a9db-54c429053621" xmlns:ns4="e50e8b7a-73a9-42b3-92a7-b4b378aeb1a9" targetNamespace="http://schemas.microsoft.com/office/2006/metadata/properties" ma:root="true" ma:fieldsID="fce0858db5067a4ab9d40adb62842728" ns3:_="" ns4:_="">
    <xsd:import namespace="318b0f2c-8567-4082-a9db-54c429053621"/>
    <xsd:import namespace="e50e8b7a-73a9-42b3-92a7-b4b378aeb1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8b0f2c-8567-4082-a9db-54c4290536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e8b7a-73a9-42b3-92a7-b4b378aeb1a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93EBB5-E70B-4DB0-B976-3C630DC658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8b0f2c-8567-4082-a9db-54c429053621"/>
    <ds:schemaRef ds:uri="e50e8b7a-73a9-42b3-92a7-b4b378aeb1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BD180C-0EFE-4D8B-ABFD-43C4189B60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35CCF8-13E8-4A94-A1DF-D7616E1B5BF3}">
  <ds:schemaRefs>
    <ds:schemaRef ds:uri="http://purl.org/dc/elements/1.1/"/>
    <ds:schemaRef ds:uri="http://purl.org/dc/terms/"/>
    <ds:schemaRef ds:uri="http://schemas.microsoft.com/office/2006/metadata/properties"/>
    <ds:schemaRef ds:uri="e50e8b7a-73a9-42b3-92a7-b4b378aeb1a9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318b0f2c-8567-4082-a9db-54c42905362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362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STXingkai</vt:lpstr>
      <vt:lpstr>Arial</vt:lpstr>
      <vt:lpstr>Calibri</vt:lpstr>
      <vt:lpstr>Source Sans Pro</vt:lpstr>
      <vt:lpstr>Trebuchet MS</vt:lpstr>
      <vt:lpstr>Wingdings</vt:lpstr>
      <vt:lpstr>Council PowerPoint Template - Light</vt:lpstr>
      <vt:lpstr>PowerPoint Presentation</vt:lpstr>
      <vt:lpstr>Agenda</vt:lpstr>
      <vt:lpstr>What Does an Immigration Attorney Do? </vt:lpstr>
      <vt:lpstr>Conversation on  Welcoming &amp; Culture</vt:lpstr>
      <vt:lpstr>Conversation on  Welcoming &amp; Culture</vt:lpstr>
      <vt:lpstr>Conversation on  Welcoming &amp; Culture</vt:lpstr>
      <vt:lpstr>Conversation on  Welcoming &amp; Culture</vt:lpstr>
      <vt:lpstr>Conversation on  Welcoming &amp; Culture</vt:lpstr>
      <vt:lpstr>What is the Celebrate America Contest? </vt:lpstr>
      <vt:lpstr>What is the Celebrate America Contest? </vt:lpstr>
      <vt:lpstr>Thank you!</vt:lpstr>
    </vt:vector>
  </TitlesOfParts>
  <Company>AILA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Cruz</dc:creator>
  <cp:lastModifiedBy>Lisa Ruska</cp:lastModifiedBy>
  <cp:revision>4</cp:revision>
  <dcterms:created xsi:type="dcterms:W3CDTF">2019-10-31T21:47:48Z</dcterms:created>
  <dcterms:modified xsi:type="dcterms:W3CDTF">2021-06-02T18:44:39Z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0x010100DC6E2391D4823E40A9A4C40B7249F72A</vt:lpwstr>
  </property>
</Properties>
</file>